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70" r:id="rId2"/>
  </p:sldIdLst>
  <p:sldSz cx="6858000" cy="9906000" type="A4"/>
  <p:notesSz cx="6807200" cy="9939338"/>
  <p:defaultTextStyle>
    <a:defPPr>
      <a:defRPr lang="en-US"/>
    </a:defPPr>
    <a:lvl1pPr marL="0" algn="l" defTabSz="457159" rtl="0" eaLnBrk="1" latinLnBrk="0" hangingPunct="1">
      <a:defRPr sz="1800" kern="1200">
        <a:solidFill>
          <a:schemeClr val="tx1"/>
        </a:solidFill>
        <a:latin typeface="+mn-lt"/>
        <a:ea typeface="+mn-ea"/>
        <a:cs typeface="+mn-cs"/>
      </a:defRPr>
    </a:lvl1pPr>
    <a:lvl2pPr marL="457159" algn="l" defTabSz="457159" rtl="0" eaLnBrk="1" latinLnBrk="0" hangingPunct="1">
      <a:defRPr sz="1800" kern="1200">
        <a:solidFill>
          <a:schemeClr val="tx1"/>
        </a:solidFill>
        <a:latin typeface="+mn-lt"/>
        <a:ea typeface="+mn-ea"/>
        <a:cs typeface="+mn-cs"/>
      </a:defRPr>
    </a:lvl2pPr>
    <a:lvl3pPr marL="914321" algn="l" defTabSz="457159" rtl="0" eaLnBrk="1" latinLnBrk="0" hangingPunct="1">
      <a:defRPr sz="1800" kern="1200">
        <a:solidFill>
          <a:schemeClr val="tx1"/>
        </a:solidFill>
        <a:latin typeface="+mn-lt"/>
        <a:ea typeface="+mn-ea"/>
        <a:cs typeface="+mn-cs"/>
      </a:defRPr>
    </a:lvl3pPr>
    <a:lvl4pPr marL="1371480" algn="l" defTabSz="457159" rtl="0" eaLnBrk="1" latinLnBrk="0" hangingPunct="1">
      <a:defRPr sz="1800" kern="1200">
        <a:solidFill>
          <a:schemeClr val="tx1"/>
        </a:solidFill>
        <a:latin typeface="+mn-lt"/>
        <a:ea typeface="+mn-ea"/>
        <a:cs typeface="+mn-cs"/>
      </a:defRPr>
    </a:lvl4pPr>
    <a:lvl5pPr marL="1828641" algn="l" defTabSz="457159" rtl="0" eaLnBrk="1" latinLnBrk="0" hangingPunct="1">
      <a:defRPr sz="1800" kern="1200">
        <a:solidFill>
          <a:schemeClr val="tx1"/>
        </a:solidFill>
        <a:latin typeface="+mn-lt"/>
        <a:ea typeface="+mn-ea"/>
        <a:cs typeface="+mn-cs"/>
      </a:defRPr>
    </a:lvl5pPr>
    <a:lvl6pPr marL="2285799" algn="l" defTabSz="457159" rtl="0" eaLnBrk="1" latinLnBrk="0" hangingPunct="1">
      <a:defRPr sz="1800" kern="1200">
        <a:solidFill>
          <a:schemeClr val="tx1"/>
        </a:solidFill>
        <a:latin typeface="+mn-lt"/>
        <a:ea typeface="+mn-ea"/>
        <a:cs typeface="+mn-cs"/>
      </a:defRPr>
    </a:lvl6pPr>
    <a:lvl7pPr marL="2742962" algn="l" defTabSz="457159" rtl="0" eaLnBrk="1" latinLnBrk="0" hangingPunct="1">
      <a:defRPr sz="1800" kern="1200">
        <a:solidFill>
          <a:schemeClr val="tx1"/>
        </a:solidFill>
        <a:latin typeface="+mn-lt"/>
        <a:ea typeface="+mn-ea"/>
        <a:cs typeface="+mn-cs"/>
      </a:defRPr>
    </a:lvl7pPr>
    <a:lvl8pPr marL="3200121" algn="l" defTabSz="457159" rtl="0" eaLnBrk="1" latinLnBrk="0" hangingPunct="1">
      <a:defRPr sz="1800" kern="1200">
        <a:solidFill>
          <a:schemeClr val="tx1"/>
        </a:solidFill>
        <a:latin typeface="+mn-lt"/>
        <a:ea typeface="+mn-ea"/>
        <a:cs typeface="+mn-cs"/>
      </a:defRPr>
    </a:lvl8pPr>
    <a:lvl9pPr marL="3657281" algn="l" defTabSz="457159"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健保組合向け（修正版）" id="{824750ED-F715-4803-BCA4-8162AC7BA7C8}">
          <p14:sldIdLst>
            <p14:sldId id="27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185"/>
    <a:srgbClr val="E6E6E6"/>
    <a:srgbClr val="EA544F"/>
    <a:srgbClr val="FEDFE1"/>
    <a:srgbClr val="E4E2E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78" autoAdjust="0"/>
    <p:restoredTop sz="94660"/>
  </p:normalViewPr>
  <p:slideViewPr>
    <p:cSldViewPr snapToGrid="0">
      <p:cViewPr varScale="1">
        <p:scale>
          <a:sx n="80" d="100"/>
          <a:sy n="80" d="100"/>
        </p:scale>
        <p:origin x="30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78" indent="0" algn="ctr">
              <a:buNone/>
              <a:defRPr sz="1500"/>
            </a:lvl2pPr>
            <a:lvl3pPr marL="685757" indent="0" algn="ctr">
              <a:buNone/>
              <a:defRPr sz="1350"/>
            </a:lvl3pPr>
            <a:lvl4pPr marL="1028636" indent="0" algn="ctr">
              <a:buNone/>
              <a:defRPr sz="1200"/>
            </a:lvl4pPr>
            <a:lvl5pPr marL="1371515" indent="0" algn="ctr">
              <a:buNone/>
              <a:defRPr sz="1200"/>
            </a:lvl5pPr>
            <a:lvl6pPr marL="1714393" indent="0" algn="ctr">
              <a:buNone/>
              <a:defRPr sz="1200"/>
            </a:lvl6pPr>
            <a:lvl7pPr marL="2057272" indent="0" algn="ctr">
              <a:buNone/>
              <a:defRPr sz="1200"/>
            </a:lvl7pPr>
            <a:lvl8pPr marL="2400150" indent="0" algn="ctr">
              <a:buNone/>
              <a:defRPr sz="1200"/>
            </a:lvl8pPr>
            <a:lvl9pPr marL="2743028"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74678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750946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84625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284473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3"/>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7" y="6629227"/>
            <a:ext cx="5915025" cy="2166938"/>
          </a:xfrm>
        </p:spPr>
        <p:txBody>
          <a:bodyPr/>
          <a:lstStyle>
            <a:lvl1pPr marL="0" indent="0">
              <a:buNone/>
              <a:defRPr sz="1800">
                <a:solidFill>
                  <a:schemeClr val="tx1"/>
                </a:solidFill>
              </a:defRPr>
            </a:lvl1pPr>
            <a:lvl2pPr marL="342878" indent="0">
              <a:buNone/>
              <a:defRPr sz="1500">
                <a:solidFill>
                  <a:schemeClr val="tx1">
                    <a:tint val="75000"/>
                  </a:schemeClr>
                </a:solidFill>
              </a:defRPr>
            </a:lvl2pPr>
            <a:lvl3pPr marL="685757" indent="0">
              <a:buNone/>
              <a:defRPr sz="1350">
                <a:solidFill>
                  <a:schemeClr val="tx1">
                    <a:tint val="75000"/>
                  </a:schemeClr>
                </a:solidFill>
              </a:defRPr>
            </a:lvl3pPr>
            <a:lvl4pPr marL="1028636" indent="0">
              <a:buNone/>
              <a:defRPr sz="1200">
                <a:solidFill>
                  <a:schemeClr val="tx1">
                    <a:tint val="75000"/>
                  </a:schemeClr>
                </a:solidFill>
              </a:defRPr>
            </a:lvl4pPr>
            <a:lvl5pPr marL="1371515" indent="0">
              <a:buNone/>
              <a:defRPr sz="1200">
                <a:solidFill>
                  <a:schemeClr val="tx1">
                    <a:tint val="75000"/>
                  </a:schemeClr>
                </a:solidFill>
              </a:defRPr>
            </a:lvl5pPr>
            <a:lvl6pPr marL="1714393" indent="0">
              <a:buNone/>
              <a:defRPr sz="1200">
                <a:solidFill>
                  <a:schemeClr val="tx1">
                    <a:tint val="75000"/>
                  </a:schemeClr>
                </a:solidFill>
              </a:defRPr>
            </a:lvl6pPr>
            <a:lvl7pPr marL="2057272" indent="0">
              <a:buNone/>
              <a:defRPr sz="1200">
                <a:solidFill>
                  <a:schemeClr val="tx1">
                    <a:tint val="75000"/>
                  </a:schemeClr>
                </a:solidFill>
              </a:defRPr>
            </a:lvl7pPr>
            <a:lvl8pPr marL="2400150" indent="0">
              <a:buNone/>
              <a:defRPr sz="1200">
                <a:solidFill>
                  <a:schemeClr val="tx1">
                    <a:tint val="75000"/>
                  </a:schemeClr>
                </a:solidFill>
              </a:defRPr>
            </a:lvl8pPr>
            <a:lvl9pPr marL="2743028"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2CD1BAE-9EAD-497A-A68C-C6A495F48B4C}" type="datetimeFigureOut">
              <a:rPr kumimoji="1" lang="ja-JP" altLang="en-US" smtClean="0"/>
              <a:t>2021/12/27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27866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9"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82638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3"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428350"/>
            <a:ext cx="2901255" cy="1190095"/>
          </a:xfrm>
        </p:spPr>
        <p:txBody>
          <a:bodyPr anchor="b"/>
          <a:lstStyle>
            <a:lvl1pPr marL="0" indent="0">
              <a:buNone/>
              <a:defRPr sz="1800" b="1"/>
            </a:lvl1pPr>
            <a:lvl2pPr marL="342878" indent="0">
              <a:buNone/>
              <a:defRPr sz="1500" b="1"/>
            </a:lvl2pPr>
            <a:lvl3pPr marL="685757" indent="0">
              <a:buNone/>
              <a:defRPr sz="1350" b="1"/>
            </a:lvl3pPr>
            <a:lvl4pPr marL="1028636" indent="0">
              <a:buNone/>
              <a:defRPr sz="1200" b="1"/>
            </a:lvl4pPr>
            <a:lvl5pPr marL="1371515" indent="0">
              <a:buNone/>
              <a:defRPr sz="1200" b="1"/>
            </a:lvl5pPr>
            <a:lvl6pPr marL="1714393" indent="0">
              <a:buNone/>
              <a:defRPr sz="1200" b="1"/>
            </a:lvl6pPr>
            <a:lvl7pPr marL="2057272" indent="0">
              <a:buNone/>
              <a:defRPr sz="1200" b="1"/>
            </a:lvl7pPr>
            <a:lvl8pPr marL="2400150" indent="0">
              <a:buNone/>
              <a:defRPr sz="1200" b="1"/>
            </a:lvl8pPr>
            <a:lvl9pPr marL="2743028"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7" y="2428350"/>
            <a:ext cx="2915543" cy="1190095"/>
          </a:xfrm>
        </p:spPr>
        <p:txBody>
          <a:bodyPr anchor="b"/>
          <a:lstStyle>
            <a:lvl1pPr marL="0" indent="0">
              <a:buNone/>
              <a:defRPr sz="1800" b="1"/>
            </a:lvl1pPr>
            <a:lvl2pPr marL="342878" indent="0">
              <a:buNone/>
              <a:defRPr sz="1500" b="1"/>
            </a:lvl2pPr>
            <a:lvl3pPr marL="685757" indent="0">
              <a:buNone/>
              <a:defRPr sz="1350" b="1"/>
            </a:lvl3pPr>
            <a:lvl4pPr marL="1028636" indent="0">
              <a:buNone/>
              <a:defRPr sz="1200" b="1"/>
            </a:lvl4pPr>
            <a:lvl5pPr marL="1371515" indent="0">
              <a:buNone/>
              <a:defRPr sz="1200" b="1"/>
            </a:lvl5pPr>
            <a:lvl6pPr marL="1714393" indent="0">
              <a:buNone/>
              <a:defRPr sz="1200" b="1"/>
            </a:lvl6pPr>
            <a:lvl7pPr marL="2057272" indent="0">
              <a:buNone/>
              <a:defRPr sz="1200" b="1"/>
            </a:lvl7pPr>
            <a:lvl8pPr marL="2400150" indent="0">
              <a:buNone/>
              <a:defRPr sz="1200" b="1"/>
            </a:lvl8pPr>
            <a:lvl9pPr marL="2743028"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7"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2CD1BAE-9EAD-497A-A68C-C6A495F48B4C}" type="datetimeFigureOut">
              <a:rPr kumimoji="1" lang="ja-JP" altLang="en-US" smtClean="0"/>
              <a:t>2021/12/27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41424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2CD1BAE-9EAD-497A-A68C-C6A495F48B4C}" type="datetimeFigureOut">
              <a:rPr kumimoji="1" lang="ja-JP" altLang="en-US" smtClean="0"/>
              <a:t>2021/12/27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19950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CD1BAE-9EAD-497A-A68C-C6A495F48B4C}" type="datetimeFigureOut">
              <a:rPr kumimoji="1" lang="ja-JP" altLang="en-US" smtClean="0"/>
              <a:t>2021/12/27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2021234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399"/>
            <a:ext cx="2211884" cy="2311400"/>
          </a:xfrm>
        </p:spPr>
        <p:txBody>
          <a:bodyPr anchor="b"/>
          <a:lstStyle>
            <a:lvl1pPr>
              <a:defRPr sz="2399"/>
            </a:lvl1pPr>
          </a:lstStyle>
          <a:p>
            <a:r>
              <a:rPr lang="ja-JP" altLang="en-US"/>
              <a:t>マスター タイトルの書式設定</a:t>
            </a:r>
            <a:endParaRPr lang="en-US" dirty="0"/>
          </a:p>
        </p:txBody>
      </p:sp>
      <p:sp>
        <p:nvSpPr>
          <p:cNvPr id="3" name="Content Placeholder 2"/>
          <p:cNvSpPr>
            <a:spLocks noGrp="1"/>
          </p:cNvSpPr>
          <p:nvPr>
            <p:ph idx="1"/>
          </p:nvPr>
        </p:nvSpPr>
        <p:spPr>
          <a:xfrm>
            <a:off x="2915545" y="1426285"/>
            <a:ext cx="3471863" cy="7039681"/>
          </a:xfrm>
        </p:spPr>
        <p:txBody>
          <a:bodyPr/>
          <a:lstStyle>
            <a:lvl1pPr>
              <a:defRPr sz="2399"/>
            </a:lvl1pPr>
            <a:lvl2pPr>
              <a:defRPr sz="2101"/>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8" indent="0">
              <a:buNone/>
              <a:defRPr sz="1050"/>
            </a:lvl2pPr>
            <a:lvl3pPr marL="685757" indent="0">
              <a:buNone/>
              <a:defRPr sz="900"/>
            </a:lvl3pPr>
            <a:lvl4pPr marL="1028636" indent="0">
              <a:buNone/>
              <a:defRPr sz="750"/>
            </a:lvl4pPr>
            <a:lvl5pPr marL="1371515" indent="0">
              <a:buNone/>
              <a:defRPr sz="750"/>
            </a:lvl5pPr>
            <a:lvl6pPr marL="1714393" indent="0">
              <a:buNone/>
              <a:defRPr sz="750"/>
            </a:lvl6pPr>
            <a:lvl7pPr marL="2057272" indent="0">
              <a:buNone/>
              <a:defRPr sz="750"/>
            </a:lvl7pPr>
            <a:lvl8pPr marL="2400150" indent="0">
              <a:buNone/>
              <a:defRPr sz="750"/>
            </a:lvl8pPr>
            <a:lvl9pPr marL="2743028"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179989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399"/>
            <a:ext cx="2211884" cy="2311400"/>
          </a:xfrm>
        </p:spPr>
        <p:txBody>
          <a:bodyPr anchor="b"/>
          <a:lstStyle>
            <a:lvl1pPr>
              <a:defRPr sz="239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5" y="1426285"/>
            <a:ext cx="3471863" cy="7039681"/>
          </a:xfrm>
        </p:spPr>
        <p:txBody>
          <a:bodyPr anchor="t"/>
          <a:lstStyle>
            <a:lvl1pPr marL="0" indent="0">
              <a:buNone/>
              <a:defRPr sz="2399"/>
            </a:lvl1pPr>
            <a:lvl2pPr marL="342878" indent="0">
              <a:buNone/>
              <a:defRPr sz="2101"/>
            </a:lvl2pPr>
            <a:lvl3pPr marL="685757" indent="0">
              <a:buNone/>
              <a:defRPr sz="1800"/>
            </a:lvl3pPr>
            <a:lvl4pPr marL="1028636" indent="0">
              <a:buNone/>
              <a:defRPr sz="1500"/>
            </a:lvl4pPr>
            <a:lvl5pPr marL="1371515" indent="0">
              <a:buNone/>
              <a:defRPr sz="1500"/>
            </a:lvl5pPr>
            <a:lvl6pPr marL="1714393" indent="0">
              <a:buNone/>
              <a:defRPr sz="1500"/>
            </a:lvl6pPr>
            <a:lvl7pPr marL="2057272" indent="0">
              <a:buNone/>
              <a:defRPr sz="1500"/>
            </a:lvl7pPr>
            <a:lvl8pPr marL="2400150" indent="0">
              <a:buNone/>
              <a:defRPr sz="1500"/>
            </a:lvl8pPr>
            <a:lvl9pPr marL="2743028"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1"/>
            <a:ext cx="2211884" cy="5505627"/>
          </a:xfrm>
        </p:spPr>
        <p:txBody>
          <a:bodyPr/>
          <a:lstStyle>
            <a:lvl1pPr marL="0" indent="0">
              <a:buNone/>
              <a:defRPr sz="1200"/>
            </a:lvl1pPr>
            <a:lvl2pPr marL="342878" indent="0">
              <a:buNone/>
              <a:defRPr sz="1050"/>
            </a:lvl2pPr>
            <a:lvl3pPr marL="685757" indent="0">
              <a:buNone/>
              <a:defRPr sz="900"/>
            </a:lvl3pPr>
            <a:lvl4pPr marL="1028636" indent="0">
              <a:buNone/>
              <a:defRPr sz="750"/>
            </a:lvl4pPr>
            <a:lvl5pPr marL="1371515" indent="0">
              <a:buNone/>
              <a:defRPr sz="750"/>
            </a:lvl5pPr>
            <a:lvl6pPr marL="1714393" indent="0">
              <a:buNone/>
              <a:defRPr sz="750"/>
            </a:lvl6pPr>
            <a:lvl7pPr marL="2057272" indent="0">
              <a:buNone/>
              <a:defRPr sz="750"/>
            </a:lvl7pPr>
            <a:lvl8pPr marL="2400150" indent="0">
              <a:buNone/>
              <a:defRPr sz="750"/>
            </a:lvl8pPr>
            <a:lvl9pPr marL="2743028"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CD1BAE-9EAD-497A-A68C-C6A495F48B4C}" type="datetimeFigureOut">
              <a:rPr kumimoji="1" lang="ja-JP" altLang="en-US" smtClean="0"/>
              <a:t>2021/12/27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288521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2CD1BAE-9EAD-497A-A68C-C6A495F48B4C}" type="datetimeFigureOut">
              <a:rPr kumimoji="1" lang="ja-JP" altLang="en-US" smtClean="0"/>
              <a:t>2021/12/27</a:t>
            </a:fld>
            <a:endParaRPr kumimoji="1" lang="ja-JP" altLang="en-US"/>
          </a:p>
        </p:txBody>
      </p:sp>
      <p:sp>
        <p:nvSpPr>
          <p:cNvPr id="5" name="Footer Placeholder 4"/>
          <p:cNvSpPr>
            <a:spLocks noGrp="1"/>
          </p:cNvSpPr>
          <p:nvPr>
            <p:ph type="ftr" sz="quarter" idx="3"/>
          </p:nvPr>
        </p:nvSpPr>
        <p:spPr>
          <a:xfrm>
            <a:off x="2271717" y="9181398"/>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CB4DE4A-F587-4E37-AFDE-6246CEC6F1F3}" type="slidenum">
              <a:rPr kumimoji="1" lang="ja-JP" altLang="en-US" smtClean="0"/>
              <a:t>‹#›</a:t>
            </a:fld>
            <a:endParaRPr kumimoji="1" lang="ja-JP" altLang="en-US"/>
          </a:p>
        </p:txBody>
      </p:sp>
    </p:spTree>
    <p:extLst>
      <p:ext uri="{BB962C8B-B14F-4D97-AF65-F5344CB8AC3E}">
        <p14:creationId xmlns:p14="http://schemas.microsoft.com/office/powerpoint/2010/main" val="39343607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757"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57" rtl="0" eaLnBrk="1" latinLnBrk="0" hangingPunct="1">
        <a:lnSpc>
          <a:spcPct val="90000"/>
        </a:lnSpc>
        <a:spcBef>
          <a:spcPts val="750"/>
        </a:spcBef>
        <a:buFont typeface="Arial" panose="020B0604020202020204" pitchFamily="34" charset="0"/>
        <a:buChar char="•"/>
        <a:defRPr kumimoji="1" sz="2101" kern="1200">
          <a:solidFill>
            <a:schemeClr val="tx1"/>
          </a:solidFill>
          <a:latin typeface="+mn-lt"/>
          <a:ea typeface="+mn-ea"/>
          <a:cs typeface="+mn-cs"/>
        </a:defRPr>
      </a:lvl1pPr>
      <a:lvl2pPr marL="514318" indent="-171440" algn="l" defTabSz="685757"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196" indent="-171440" algn="l" defTabSz="685757"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75"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53"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32"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11"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590"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68" indent="-171440" algn="l" defTabSz="68575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57" rtl="0" eaLnBrk="1" latinLnBrk="0" hangingPunct="1">
        <a:defRPr kumimoji="1" sz="1350" kern="1200">
          <a:solidFill>
            <a:schemeClr val="tx1"/>
          </a:solidFill>
          <a:latin typeface="+mn-lt"/>
          <a:ea typeface="+mn-ea"/>
          <a:cs typeface="+mn-cs"/>
        </a:defRPr>
      </a:lvl1pPr>
      <a:lvl2pPr marL="342878" algn="l" defTabSz="685757" rtl="0" eaLnBrk="1" latinLnBrk="0" hangingPunct="1">
        <a:defRPr kumimoji="1" sz="1350" kern="1200">
          <a:solidFill>
            <a:schemeClr val="tx1"/>
          </a:solidFill>
          <a:latin typeface="+mn-lt"/>
          <a:ea typeface="+mn-ea"/>
          <a:cs typeface="+mn-cs"/>
        </a:defRPr>
      </a:lvl2pPr>
      <a:lvl3pPr marL="685757" algn="l" defTabSz="685757" rtl="0" eaLnBrk="1" latinLnBrk="0" hangingPunct="1">
        <a:defRPr kumimoji="1" sz="1350" kern="1200">
          <a:solidFill>
            <a:schemeClr val="tx1"/>
          </a:solidFill>
          <a:latin typeface="+mn-lt"/>
          <a:ea typeface="+mn-ea"/>
          <a:cs typeface="+mn-cs"/>
        </a:defRPr>
      </a:lvl3pPr>
      <a:lvl4pPr marL="1028636" algn="l" defTabSz="685757" rtl="0" eaLnBrk="1" latinLnBrk="0" hangingPunct="1">
        <a:defRPr kumimoji="1" sz="1350" kern="1200">
          <a:solidFill>
            <a:schemeClr val="tx1"/>
          </a:solidFill>
          <a:latin typeface="+mn-lt"/>
          <a:ea typeface="+mn-ea"/>
          <a:cs typeface="+mn-cs"/>
        </a:defRPr>
      </a:lvl4pPr>
      <a:lvl5pPr marL="1371515" algn="l" defTabSz="685757" rtl="0" eaLnBrk="1" latinLnBrk="0" hangingPunct="1">
        <a:defRPr kumimoji="1" sz="1350" kern="1200">
          <a:solidFill>
            <a:schemeClr val="tx1"/>
          </a:solidFill>
          <a:latin typeface="+mn-lt"/>
          <a:ea typeface="+mn-ea"/>
          <a:cs typeface="+mn-cs"/>
        </a:defRPr>
      </a:lvl5pPr>
      <a:lvl6pPr marL="1714393" algn="l" defTabSz="685757" rtl="0" eaLnBrk="1" latinLnBrk="0" hangingPunct="1">
        <a:defRPr kumimoji="1" sz="1350" kern="1200">
          <a:solidFill>
            <a:schemeClr val="tx1"/>
          </a:solidFill>
          <a:latin typeface="+mn-lt"/>
          <a:ea typeface="+mn-ea"/>
          <a:cs typeface="+mn-cs"/>
        </a:defRPr>
      </a:lvl6pPr>
      <a:lvl7pPr marL="2057272" algn="l" defTabSz="685757" rtl="0" eaLnBrk="1" latinLnBrk="0" hangingPunct="1">
        <a:defRPr kumimoji="1" sz="1350" kern="1200">
          <a:solidFill>
            <a:schemeClr val="tx1"/>
          </a:solidFill>
          <a:latin typeface="+mn-lt"/>
          <a:ea typeface="+mn-ea"/>
          <a:cs typeface="+mn-cs"/>
        </a:defRPr>
      </a:lvl7pPr>
      <a:lvl8pPr marL="2400150" algn="l" defTabSz="685757" rtl="0" eaLnBrk="1" latinLnBrk="0" hangingPunct="1">
        <a:defRPr kumimoji="1" sz="1350" kern="1200">
          <a:solidFill>
            <a:schemeClr val="tx1"/>
          </a:solidFill>
          <a:latin typeface="+mn-lt"/>
          <a:ea typeface="+mn-ea"/>
          <a:cs typeface="+mn-cs"/>
        </a:defRPr>
      </a:lvl8pPr>
      <a:lvl9pPr marL="2743028" algn="l" defTabSz="685757"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6" name="表 3">
            <a:extLst>
              <a:ext uri="{FF2B5EF4-FFF2-40B4-BE49-F238E27FC236}">
                <a16:creationId xmlns:a16="http://schemas.microsoft.com/office/drawing/2014/main" id="{494AB978-BDFF-A54D-889F-DE5175CF2E27}"/>
              </a:ext>
            </a:extLst>
          </p:cNvPr>
          <p:cNvGraphicFramePr>
            <a:graphicFrameLocks noGrp="1"/>
          </p:cNvGraphicFramePr>
          <p:nvPr>
            <p:extLst/>
          </p:nvPr>
        </p:nvGraphicFramePr>
        <p:xfrm>
          <a:off x="229666" y="8028435"/>
          <a:ext cx="6186548" cy="1175382"/>
        </p:xfrm>
        <a:graphic>
          <a:graphicData uri="http://schemas.openxmlformats.org/drawingml/2006/table">
            <a:tbl>
              <a:tblPr firstRow="1" firstCol="1" bandRow="1"/>
              <a:tblGrid>
                <a:gridCol w="939600">
                  <a:extLst>
                    <a:ext uri="{9D8B030D-6E8A-4147-A177-3AD203B41FA5}">
                      <a16:colId xmlns:a16="http://schemas.microsoft.com/office/drawing/2014/main" val="2122848793"/>
                    </a:ext>
                  </a:extLst>
                </a:gridCol>
                <a:gridCol w="555678">
                  <a:extLst>
                    <a:ext uri="{9D8B030D-6E8A-4147-A177-3AD203B41FA5}">
                      <a16:colId xmlns:a16="http://schemas.microsoft.com/office/drawing/2014/main" val="3778785721"/>
                    </a:ext>
                  </a:extLst>
                </a:gridCol>
                <a:gridCol w="938254">
                  <a:extLst>
                    <a:ext uri="{9D8B030D-6E8A-4147-A177-3AD203B41FA5}">
                      <a16:colId xmlns:a16="http://schemas.microsoft.com/office/drawing/2014/main" val="3450314490"/>
                    </a:ext>
                  </a:extLst>
                </a:gridCol>
                <a:gridCol w="938254">
                  <a:extLst>
                    <a:ext uri="{9D8B030D-6E8A-4147-A177-3AD203B41FA5}">
                      <a16:colId xmlns:a16="http://schemas.microsoft.com/office/drawing/2014/main" val="1018469559"/>
                    </a:ext>
                  </a:extLst>
                </a:gridCol>
                <a:gridCol w="938254">
                  <a:extLst>
                    <a:ext uri="{9D8B030D-6E8A-4147-A177-3AD203B41FA5}">
                      <a16:colId xmlns:a16="http://schemas.microsoft.com/office/drawing/2014/main" val="2927463041"/>
                    </a:ext>
                  </a:extLst>
                </a:gridCol>
                <a:gridCol w="938254">
                  <a:extLst>
                    <a:ext uri="{9D8B030D-6E8A-4147-A177-3AD203B41FA5}">
                      <a16:colId xmlns:a16="http://schemas.microsoft.com/office/drawing/2014/main" val="250036958"/>
                    </a:ext>
                  </a:extLst>
                </a:gridCol>
                <a:gridCol w="938254">
                  <a:extLst>
                    <a:ext uri="{9D8B030D-6E8A-4147-A177-3AD203B41FA5}">
                      <a16:colId xmlns:a16="http://schemas.microsoft.com/office/drawing/2014/main" val="58301435"/>
                    </a:ext>
                  </a:extLst>
                </a:gridCol>
              </a:tblGrid>
              <a:tr h="2828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7649003"/>
                  </a:ext>
                </a:extLst>
              </a:tr>
              <a:tr h="282891">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出勤</a:t>
                      </a: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175994"/>
                  </a:ext>
                </a:extLst>
              </a:tr>
              <a:tr h="274320">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sngStrike" kern="1200" cap="none" spc="300" normalizeH="0" baseline="0" noProof="0" dirty="0">
                        <a:ln>
                          <a:noFill/>
                        </a:ln>
                        <a:solidFill>
                          <a:srgbClr val="00B0F0"/>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待期期間</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rgbClr val="FEDFE1"/>
                    </a:solidFill>
                  </a:tcPr>
                </a:tc>
                <a:extLst>
                  <a:ext uri="{0D108BD9-81ED-4DB2-BD59-A6C34878D82A}">
                    <a16:rowId xmlns:a16="http://schemas.microsoft.com/office/drawing/2014/main" val="3263385454"/>
                  </a:ext>
                </a:extLst>
              </a:tr>
              <a:tr h="234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665092"/>
                  </a:ext>
                </a:extLst>
              </a:tr>
            </a:tbl>
          </a:graphicData>
        </a:graphic>
      </p:graphicFrame>
      <p:sp>
        <p:nvSpPr>
          <p:cNvPr id="51" name="角丸四角形 50">
            <a:extLst>
              <a:ext uri="{FF2B5EF4-FFF2-40B4-BE49-F238E27FC236}">
                <a16:creationId xmlns:a16="http://schemas.microsoft.com/office/drawing/2014/main" id="{053B0485-00BC-3E4F-B797-35CB015D43DD}"/>
              </a:ext>
            </a:extLst>
          </p:cNvPr>
          <p:cNvSpPr/>
          <p:nvPr/>
        </p:nvSpPr>
        <p:spPr>
          <a:xfrm>
            <a:off x="101421" y="5436621"/>
            <a:ext cx="1944000" cy="381311"/>
          </a:xfrm>
          <a:prstGeom prst="roundRect">
            <a:avLst>
              <a:gd name="adj" fmla="val 0"/>
            </a:avLst>
          </a:prstGeom>
          <a:solidFill>
            <a:srgbClr val="103185"/>
          </a:solidFill>
          <a:ln w="76200">
            <a:solidFill>
              <a:srgbClr val="FFFFFF"/>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400" b="1" i="0" u="none" strike="noStrike" kern="0" cap="none" spc="238" normalizeH="0" baseline="0" noProof="0" dirty="0">
                <a:ln>
                  <a:noFill/>
                </a:ln>
                <a:solidFill>
                  <a:prstClr val="white"/>
                </a:solidFill>
                <a:effectLst/>
                <a:uLnTx/>
                <a:uFillTx/>
                <a:latin typeface="メイリオ"/>
                <a:ea typeface="メイリオ"/>
                <a:cs typeface="Noto Sans CJK JP DemiLight" charset="-128"/>
              </a:rPr>
              <a:t>支給期間の考え方</a:t>
            </a:r>
          </a:p>
        </p:txBody>
      </p:sp>
      <p:sp>
        <p:nvSpPr>
          <p:cNvPr id="54" name="角丸四角形 53">
            <a:extLst>
              <a:ext uri="{FF2B5EF4-FFF2-40B4-BE49-F238E27FC236}">
                <a16:creationId xmlns:a16="http://schemas.microsoft.com/office/drawing/2014/main" id="{F34F25DD-7220-3040-A169-5D2B2140AC4E}"/>
              </a:ext>
            </a:extLst>
          </p:cNvPr>
          <p:cNvSpPr/>
          <p:nvPr/>
        </p:nvSpPr>
        <p:spPr>
          <a:xfrm>
            <a:off x="229667" y="5828730"/>
            <a:ext cx="2664000" cy="288000"/>
          </a:xfrm>
          <a:prstGeom prst="roundRect">
            <a:avLst>
              <a:gd name="adj" fmla="val 50000"/>
            </a:avLst>
          </a:prstGeom>
          <a:noFill/>
          <a:ln w="12700">
            <a:solidFill>
              <a:srgbClr val="103185"/>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103185"/>
                </a:solidFill>
                <a:effectLst/>
                <a:uLnTx/>
                <a:uFillTx/>
                <a:latin typeface="メイリオ"/>
                <a:ea typeface="メイリオ"/>
                <a:cs typeface="Noto Sans CJK JP DemiLight" charset="-128"/>
              </a:rPr>
              <a:t>現行の傷病手当金の支給期間</a:t>
            </a:r>
          </a:p>
        </p:txBody>
      </p:sp>
      <p:cxnSp>
        <p:nvCxnSpPr>
          <p:cNvPr id="52" name="直線コネクタ 51"/>
          <p:cNvCxnSpPr/>
          <p:nvPr/>
        </p:nvCxnSpPr>
        <p:spPr>
          <a:xfrm flipH="1">
            <a:off x="3576346" y="7258410"/>
            <a:ext cx="13087" cy="0"/>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34" name="表 3">
            <a:extLst>
              <a:ext uri="{FF2B5EF4-FFF2-40B4-BE49-F238E27FC236}">
                <a16:creationId xmlns:a16="http://schemas.microsoft.com/office/drawing/2014/main" id="{494AB978-BDFF-A54D-889F-DE5175CF2E27}"/>
              </a:ext>
            </a:extLst>
          </p:cNvPr>
          <p:cNvGraphicFramePr>
            <a:graphicFrameLocks noGrp="1"/>
          </p:cNvGraphicFramePr>
          <p:nvPr>
            <p:extLst/>
          </p:nvPr>
        </p:nvGraphicFramePr>
        <p:xfrm>
          <a:off x="229666" y="6265860"/>
          <a:ext cx="6186548" cy="1176342"/>
        </p:xfrm>
        <a:graphic>
          <a:graphicData uri="http://schemas.openxmlformats.org/drawingml/2006/table">
            <a:tbl>
              <a:tblPr firstRow="1" firstCol="1" bandRow="1"/>
              <a:tblGrid>
                <a:gridCol w="939600">
                  <a:extLst>
                    <a:ext uri="{9D8B030D-6E8A-4147-A177-3AD203B41FA5}">
                      <a16:colId xmlns:a16="http://schemas.microsoft.com/office/drawing/2014/main" val="2122848793"/>
                    </a:ext>
                  </a:extLst>
                </a:gridCol>
                <a:gridCol w="555678">
                  <a:extLst>
                    <a:ext uri="{9D8B030D-6E8A-4147-A177-3AD203B41FA5}">
                      <a16:colId xmlns:a16="http://schemas.microsoft.com/office/drawing/2014/main" val="3778785721"/>
                    </a:ext>
                  </a:extLst>
                </a:gridCol>
                <a:gridCol w="938254">
                  <a:extLst>
                    <a:ext uri="{9D8B030D-6E8A-4147-A177-3AD203B41FA5}">
                      <a16:colId xmlns:a16="http://schemas.microsoft.com/office/drawing/2014/main" val="3450314490"/>
                    </a:ext>
                  </a:extLst>
                </a:gridCol>
                <a:gridCol w="938254">
                  <a:extLst>
                    <a:ext uri="{9D8B030D-6E8A-4147-A177-3AD203B41FA5}">
                      <a16:colId xmlns:a16="http://schemas.microsoft.com/office/drawing/2014/main" val="1018469559"/>
                    </a:ext>
                  </a:extLst>
                </a:gridCol>
                <a:gridCol w="938254">
                  <a:extLst>
                    <a:ext uri="{9D8B030D-6E8A-4147-A177-3AD203B41FA5}">
                      <a16:colId xmlns:a16="http://schemas.microsoft.com/office/drawing/2014/main" val="2927463041"/>
                    </a:ext>
                  </a:extLst>
                </a:gridCol>
                <a:gridCol w="938254">
                  <a:extLst>
                    <a:ext uri="{9D8B030D-6E8A-4147-A177-3AD203B41FA5}">
                      <a16:colId xmlns:a16="http://schemas.microsoft.com/office/drawing/2014/main" val="250036958"/>
                    </a:ext>
                  </a:extLst>
                </a:gridCol>
                <a:gridCol w="938254">
                  <a:extLst>
                    <a:ext uri="{9D8B030D-6E8A-4147-A177-3AD203B41FA5}">
                      <a16:colId xmlns:a16="http://schemas.microsoft.com/office/drawing/2014/main" val="58301435"/>
                    </a:ext>
                  </a:extLst>
                </a:gridCol>
              </a:tblGrid>
              <a:tr h="2828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17649003"/>
                  </a:ext>
                </a:extLst>
              </a:tr>
              <a:tr h="282891">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出勤</a:t>
                      </a: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出勤</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欠勤</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52175994"/>
                  </a:ext>
                </a:extLst>
              </a:tr>
              <a:tr h="274320">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sngStrike" kern="1200" cap="none" spc="300" normalizeH="0" baseline="0" noProof="0" dirty="0">
                        <a:ln>
                          <a:noFill/>
                        </a:ln>
                        <a:solidFill>
                          <a:srgbClr val="00B0F0"/>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300" normalizeH="0" baseline="0" noProof="0" dirty="0">
                          <a:ln>
                            <a:noFill/>
                          </a:ln>
                          <a:solidFill>
                            <a:schemeClr val="tx1"/>
                          </a:solidFill>
                          <a:effectLst/>
                          <a:uLnTx/>
                          <a:uFillTx/>
                          <a:latin typeface="Meiryo" panose="020B0604030504040204" pitchFamily="34" charset="-128"/>
                          <a:ea typeface="Meiryo" panose="020B0604030504040204" pitchFamily="34" charset="-128"/>
                          <a:cs typeface="+mn-cs"/>
                        </a:rPr>
                        <a:t>待期期間</a:t>
                      </a: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12700" cap="flat" cmpd="sng" algn="ctr">
                      <a:solidFill>
                        <a:srgbClr val="E4E2ED"/>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a:t>
                      </a:r>
                    </a:p>
                  </a:txBody>
                  <a:tcPr marL="91442" marR="91442"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EDFE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6350" cap="flat" cmpd="sng" algn="ctr">
                      <a:solidFill>
                        <a:schemeClr val="bg1">
                          <a:lumMod val="50000"/>
                        </a:schemeClr>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685800" rtl="0" eaLnBrk="1" latinLnBrk="0" hangingPunct="1">
                        <a:defRPr kumimoji="1" sz="1350" kern="1200">
                          <a:solidFill>
                            <a:schemeClr val="dk1"/>
                          </a:solidFill>
                          <a:latin typeface="Segoe UI"/>
                          <a:ea typeface="メイリオ"/>
                        </a:defRPr>
                      </a:lvl1pPr>
                      <a:lvl2pPr marL="342900" algn="l" defTabSz="685800" rtl="0" eaLnBrk="1" latinLnBrk="0" hangingPunct="1">
                        <a:defRPr kumimoji="1" sz="1350" kern="1200">
                          <a:solidFill>
                            <a:schemeClr val="dk1"/>
                          </a:solidFill>
                          <a:latin typeface="Segoe UI"/>
                          <a:ea typeface="メイリオ"/>
                        </a:defRPr>
                      </a:lvl2pPr>
                      <a:lvl3pPr marL="685800" algn="l" defTabSz="685800" rtl="0" eaLnBrk="1" latinLnBrk="0" hangingPunct="1">
                        <a:defRPr kumimoji="1" sz="1350" kern="1200">
                          <a:solidFill>
                            <a:schemeClr val="dk1"/>
                          </a:solidFill>
                          <a:latin typeface="Segoe UI"/>
                          <a:ea typeface="メイリオ"/>
                        </a:defRPr>
                      </a:lvl3pPr>
                      <a:lvl4pPr marL="1028700" algn="l" defTabSz="685800" rtl="0" eaLnBrk="1" latinLnBrk="0" hangingPunct="1">
                        <a:defRPr kumimoji="1" sz="1350" kern="1200">
                          <a:solidFill>
                            <a:schemeClr val="dk1"/>
                          </a:solidFill>
                          <a:latin typeface="Segoe UI"/>
                          <a:ea typeface="メイリオ"/>
                        </a:defRPr>
                      </a:lvl4pPr>
                      <a:lvl5pPr marL="1371600" algn="l" defTabSz="685800" rtl="0" eaLnBrk="1" latinLnBrk="0" hangingPunct="1">
                        <a:defRPr kumimoji="1" sz="1350" kern="1200">
                          <a:solidFill>
                            <a:schemeClr val="dk1"/>
                          </a:solidFill>
                          <a:latin typeface="Segoe UI"/>
                          <a:ea typeface="メイリオ"/>
                        </a:defRPr>
                      </a:lvl5pPr>
                      <a:lvl6pPr marL="1714500" algn="l" defTabSz="685800" rtl="0" eaLnBrk="1" latinLnBrk="0" hangingPunct="1">
                        <a:defRPr kumimoji="1" sz="1350" kern="1200">
                          <a:solidFill>
                            <a:schemeClr val="dk1"/>
                          </a:solidFill>
                          <a:latin typeface="Segoe UI"/>
                          <a:ea typeface="メイリオ"/>
                        </a:defRPr>
                      </a:lvl6pPr>
                      <a:lvl7pPr marL="2057400" algn="l" defTabSz="685800" rtl="0" eaLnBrk="1" latinLnBrk="0" hangingPunct="1">
                        <a:defRPr kumimoji="1" sz="1350" kern="1200">
                          <a:solidFill>
                            <a:schemeClr val="dk1"/>
                          </a:solidFill>
                          <a:latin typeface="Segoe UI"/>
                          <a:ea typeface="メイリオ"/>
                        </a:defRPr>
                      </a:lvl7pPr>
                      <a:lvl8pPr marL="2400300" algn="l" defTabSz="685800" rtl="0" eaLnBrk="1" latinLnBrk="0" hangingPunct="1">
                        <a:defRPr kumimoji="1" sz="1350" kern="1200">
                          <a:solidFill>
                            <a:schemeClr val="dk1"/>
                          </a:solidFill>
                          <a:latin typeface="Segoe UI"/>
                          <a:ea typeface="メイリオ"/>
                        </a:defRPr>
                      </a:lvl8pPr>
                      <a:lvl9pPr marL="2743200" algn="l" defTabSz="685800" rtl="0" eaLnBrk="1" latinLnBrk="0" hangingPunct="1">
                        <a:defRPr kumimoji="1" sz="1350" kern="1200">
                          <a:solidFill>
                            <a:schemeClr val="dk1"/>
                          </a:solidFill>
                          <a:latin typeface="Segoe UI"/>
                          <a:ea typeface="メイリオ"/>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不支給</a:t>
                      </a: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solidFill>
                        <a:srgbClr val="E4E2ED"/>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3385454"/>
                  </a:ext>
                </a:extLst>
              </a:tr>
              <a:tr h="24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noFill/>
                      <a:prstDash val="solid"/>
                      <a:round/>
                      <a:headEnd type="none" w="med" len="med"/>
                      <a:tailEnd type="none" w="med" len="med"/>
                    </a:lnL>
                    <a:lnR w="12700" cap="flat" cmpd="sng" algn="ctr">
                      <a:solidFill>
                        <a:srgbClr val="E4E2ED"/>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30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txBody>
                  <a:tcPr marL="91442" marR="91442" anchor="ctr">
                    <a:lnL w="12700" cap="flat" cmpd="sng" algn="ctr">
                      <a:solidFill>
                        <a:srgbClr val="E4E2ED"/>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E4E2ED"/>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82665092"/>
                  </a:ext>
                </a:extLst>
              </a:tr>
            </a:tbl>
          </a:graphicData>
        </a:graphic>
      </p:graphicFrame>
      <p:sp>
        <p:nvSpPr>
          <p:cNvPr id="4" name="下矢印吹き出し 3"/>
          <p:cNvSpPr/>
          <p:nvPr/>
        </p:nvSpPr>
        <p:spPr>
          <a:xfrm>
            <a:off x="1174415" y="6217633"/>
            <a:ext cx="1457183" cy="279635"/>
          </a:xfrm>
          <a:prstGeom prst="downArrowCallout">
            <a:avLst>
              <a:gd name="adj1" fmla="val 84564"/>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57" name="下矢印吹き出し 56"/>
          <p:cNvSpPr/>
          <p:nvPr/>
        </p:nvSpPr>
        <p:spPr>
          <a:xfrm>
            <a:off x="3576346" y="6227451"/>
            <a:ext cx="972001"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59" name="下矢印吹き出し 58"/>
          <p:cNvSpPr/>
          <p:nvPr/>
        </p:nvSpPr>
        <p:spPr>
          <a:xfrm>
            <a:off x="5457694" y="6222098"/>
            <a:ext cx="97331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cxnSp>
        <p:nvCxnSpPr>
          <p:cNvPr id="53" name="直線コネクタ 52"/>
          <p:cNvCxnSpPr/>
          <p:nvPr/>
        </p:nvCxnSpPr>
        <p:spPr>
          <a:xfrm>
            <a:off x="1798502" y="7338813"/>
            <a:ext cx="1296000" cy="8607"/>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55" name="正方形/長方形 54">
            <a:extLst>
              <a:ext uri="{FF2B5EF4-FFF2-40B4-BE49-F238E27FC236}">
                <a16:creationId xmlns:a16="http://schemas.microsoft.com/office/drawing/2014/main" id="{003F7709-68C6-054E-B0A1-99BF5080B9EE}"/>
              </a:ext>
            </a:extLst>
          </p:cNvPr>
          <p:cNvSpPr/>
          <p:nvPr/>
        </p:nvSpPr>
        <p:spPr>
          <a:xfrm>
            <a:off x="3130571" y="7222521"/>
            <a:ext cx="1057312" cy="226216"/>
          </a:xfrm>
          <a:prstGeom prst="rect">
            <a:avLst/>
          </a:prstGeom>
        </p:spPr>
        <p:txBody>
          <a:bodyPr wrap="square" lIns="0" tIns="0" rIns="0" bIns="0">
            <a:spAutoFit/>
          </a:bodyP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en-US" altLang="ja-JP" sz="1200" b="1" i="0" u="none" strike="noStrike" kern="1200" cap="none" spc="238"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1</a:t>
            </a:r>
            <a:r>
              <a:rPr kumimoji="0" lang="ja-JP" altLang="en-US" sz="1200" b="1" i="0" u="none" strike="noStrike" kern="1200" cap="none" spc="238" normalizeH="0" baseline="0" noProof="0" dirty="0">
                <a:ln>
                  <a:noFill/>
                </a:ln>
                <a:solidFill>
                  <a:srgbClr val="0B348F"/>
                </a:solidFill>
                <a:effectLst/>
                <a:uLnTx/>
                <a:uFillTx/>
                <a:latin typeface="Meiryo" panose="020B0604030504040204" pitchFamily="34" charset="-128"/>
                <a:ea typeface="Meiryo" panose="020B0604030504040204" pitchFamily="34" charset="-128"/>
                <a:cs typeface="Noto Sans CJK JP DemiLight" charset="-128"/>
              </a:rPr>
              <a:t>年６か月</a:t>
            </a:r>
          </a:p>
        </p:txBody>
      </p:sp>
      <p:cxnSp>
        <p:nvCxnSpPr>
          <p:cNvPr id="61" name="直線コネクタ 60"/>
          <p:cNvCxnSpPr/>
          <p:nvPr/>
        </p:nvCxnSpPr>
        <p:spPr>
          <a:xfrm flipH="1" flipV="1">
            <a:off x="4187883" y="7322672"/>
            <a:ext cx="1249151" cy="4304"/>
          </a:xfrm>
          <a:prstGeom prst="line">
            <a:avLst/>
          </a:prstGeom>
          <a:ln w="38100">
            <a:solidFill>
              <a:srgbClr val="103185"/>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5" name="下矢印吹き出し 24"/>
          <p:cNvSpPr/>
          <p:nvPr/>
        </p:nvSpPr>
        <p:spPr>
          <a:xfrm>
            <a:off x="1174415" y="7989932"/>
            <a:ext cx="145718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26" name="下矢印吹き出し 25"/>
          <p:cNvSpPr/>
          <p:nvPr/>
        </p:nvSpPr>
        <p:spPr>
          <a:xfrm>
            <a:off x="3598127" y="7989931"/>
            <a:ext cx="972001"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27" name="下矢印吹き出し 26"/>
          <p:cNvSpPr/>
          <p:nvPr/>
        </p:nvSpPr>
        <p:spPr>
          <a:xfrm>
            <a:off x="5469507" y="7989931"/>
            <a:ext cx="973313" cy="279635"/>
          </a:xfrm>
          <a:prstGeom prst="downArrowCallout">
            <a:avLst>
              <a:gd name="adj1" fmla="val 50000"/>
              <a:gd name="adj2" fmla="val 42282"/>
              <a:gd name="adj3" fmla="val 25000"/>
              <a:gd name="adj4" fmla="val 75000"/>
            </a:avLst>
          </a:prstGeom>
          <a:solidFill>
            <a:srgbClr val="103185"/>
          </a:solidFill>
          <a:ln>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099" b="0" i="0" u="none" strike="noStrike" kern="0" cap="none" spc="238" normalizeH="0" baseline="0" noProof="0" dirty="0">
                <a:ln>
                  <a:noFill/>
                </a:ln>
                <a:solidFill>
                  <a:prstClr val="white"/>
                </a:solidFill>
                <a:effectLst/>
                <a:uLnTx/>
                <a:uFillTx/>
                <a:latin typeface="メイリオ"/>
                <a:ea typeface="メイリオ"/>
                <a:cs typeface="Noto Sans CJK JP DemiLight" charset="-128"/>
              </a:rPr>
              <a:t>療養</a:t>
            </a:r>
            <a:r>
              <a:rPr kumimoji="0" lang="ja-JP" altLang="en-US" sz="1099" b="0" i="0" u="none" strike="noStrike" kern="0" cap="none" spc="238" normalizeH="0" baseline="0" noProof="0" dirty="0">
                <a:ln>
                  <a:noFill/>
                </a:ln>
                <a:solidFill>
                  <a:srgbClr val="FFFFFF"/>
                </a:solidFill>
                <a:effectLst/>
                <a:uLnTx/>
                <a:uFillTx/>
                <a:latin typeface="メイリオ"/>
                <a:ea typeface="メイリオ"/>
                <a:cs typeface="Noto Sans CJK JP DemiLight" charset="-128"/>
              </a:rPr>
              <a:t>期間</a:t>
            </a:r>
          </a:p>
        </p:txBody>
      </p:sp>
      <p:sp>
        <p:nvSpPr>
          <p:cNvPr id="32" name="角丸四角形 31">
            <a:extLst>
              <a:ext uri="{FF2B5EF4-FFF2-40B4-BE49-F238E27FC236}">
                <a16:creationId xmlns:a16="http://schemas.microsoft.com/office/drawing/2014/main" id="{F34F25DD-7220-3040-A169-5D2B2140AC4E}"/>
              </a:ext>
            </a:extLst>
          </p:cNvPr>
          <p:cNvSpPr/>
          <p:nvPr/>
        </p:nvSpPr>
        <p:spPr>
          <a:xfrm>
            <a:off x="229674" y="7564276"/>
            <a:ext cx="2958183" cy="288000"/>
          </a:xfrm>
          <a:prstGeom prst="roundRect">
            <a:avLst>
              <a:gd name="adj" fmla="val 50000"/>
            </a:avLst>
          </a:prstGeom>
          <a:noFill/>
          <a:ln w="12700">
            <a:solidFill>
              <a:srgbClr val="103185"/>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FF0000"/>
                </a:solidFill>
                <a:effectLst/>
                <a:uLnTx/>
                <a:uFillTx/>
                <a:latin typeface="メイリオ"/>
                <a:ea typeface="メイリオ"/>
                <a:cs typeface="Noto Sans CJK JP DemiLight" charset="-128"/>
              </a:rPr>
              <a:t>改正後の</a:t>
            </a:r>
            <a:r>
              <a:rPr kumimoji="0" lang="ja-JP" altLang="en-US" sz="1200" b="1" i="0" u="none" strike="noStrike" kern="1200" cap="none" spc="238" normalizeH="0" baseline="0" noProof="0" dirty="0">
                <a:ln>
                  <a:noFill/>
                </a:ln>
                <a:solidFill>
                  <a:srgbClr val="103185"/>
                </a:solidFill>
                <a:effectLst/>
                <a:uLnTx/>
                <a:uFillTx/>
                <a:latin typeface="メイリオ"/>
                <a:ea typeface="メイリオ"/>
                <a:cs typeface="Noto Sans CJK JP DemiLight" charset="-128"/>
              </a:rPr>
              <a:t>傷病手当金の支給期間</a:t>
            </a:r>
          </a:p>
        </p:txBody>
      </p:sp>
      <p:sp>
        <p:nvSpPr>
          <p:cNvPr id="45" name="正方形/長方形 44"/>
          <p:cNvSpPr/>
          <p:nvPr/>
        </p:nvSpPr>
        <p:spPr>
          <a:xfrm>
            <a:off x="5205260" y="9130749"/>
            <a:ext cx="1642658" cy="384977"/>
          </a:xfrm>
          <a:prstGeom prst="rect">
            <a:avLst/>
          </a:prstGeom>
          <a:solidFill>
            <a:schemeClr val="bg1"/>
          </a:solidFill>
        </p:spPr>
        <p:txBody>
          <a:bodyPr wrap="square">
            <a:spAutoFit/>
          </a:bodyPr>
          <a:lstStyle/>
          <a:p>
            <a:pPr marL="0" marR="0" lvl="0" indent="0" algn="l" defTabSz="914392" rtl="0" eaLnBrk="1" fontAlgn="auto" latinLnBrk="0" hangingPunct="1">
              <a:lnSpc>
                <a:spcPct val="100000"/>
              </a:lnSpc>
              <a:spcBef>
                <a:spcPts val="0"/>
              </a:spcBef>
              <a:spcAft>
                <a:spcPts val="0"/>
              </a:spcAft>
              <a:buClrTx/>
              <a:buSzTx/>
              <a:buFontTx/>
              <a:buNone/>
              <a:tabLst/>
              <a:defRPr/>
            </a:pPr>
            <a:r>
              <a:rPr kumimoji="1" lang="en-US" altLang="ja-JP"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a:t>
            </a:r>
            <a:r>
              <a:rPr kumimoji="1" lang="ja-JP" altLang="en-US"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支給開始日から</a:t>
            </a:r>
            <a:r>
              <a:rPr kumimoji="1" lang="ja-JP" altLang="en-US" sz="951" b="1" i="0" u="sng"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通算して</a:t>
            </a:r>
            <a:endParaRPr kumimoji="1" lang="en-US" altLang="ja-JP" sz="951" b="1" i="0" u="sng"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endParaRPr>
          </a:p>
          <a:p>
            <a:pPr marL="0" marR="0" lvl="0" indent="0" algn="l" defTabSz="914392" rtl="0" eaLnBrk="1" fontAlgn="auto" latinLnBrk="0" hangingPunct="1">
              <a:lnSpc>
                <a:spcPct val="100000"/>
              </a:lnSpc>
              <a:spcBef>
                <a:spcPts val="0"/>
              </a:spcBef>
              <a:spcAft>
                <a:spcPts val="0"/>
              </a:spcAft>
              <a:buClrTx/>
              <a:buSzTx/>
              <a:buFontTx/>
              <a:buNone/>
              <a:tabLst/>
              <a:defRPr/>
            </a:pPr>
            <a:r>
              <a:rPr kumimoji="1" lang="ja-JP" altLang="en-US" sz="951" b="0" i="0" u="none" strike="noStrike" kern="0" cap="none" spc="0" normalizeH="0" baseline="0" noProof="0" dirty="0">
                <a:ln>
                  <a:noFill/>
                </a:ln>
                <a:solidFill>
                  <a:srgbClr val="EA544F"/>
                </a:solidFill>
                <a:effectLst/>
                <a:uLnTx/>
                <a:uFillTx/>
                <a:latin typeface="メイリオ" panose="020B0604030504040204" pitchFamily="50" charset="-128"/>
                <a:ea typeface="メイリオ" panose="020B0604030504040204" pitchFamily="50" charset="-128"/>
                <a:cs typeface="+mn-cs"/>
              </a:rPr>
              <a:t>　１年６か月まで支給</a:t>
            </a:r>
          </a:p>
        </p:txBody>
      </p:sp>
      <p:cxnSp>
        <p:nvCxnSpPr>
          <p:cNvPr id="6" name="直線コネクタ 5"/>
          <p:cNvCxnSpPr/>
          <p:nvPr/>
        </p:nvCxnSpPr>
        <p:spPr>
          <a:xfrm>
            <a:off x="1729197" y="6546349"/>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5469507" y="6546349"/>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フローチャート: 処理 1"/>
          <p:cNvSpPr/>
          <p:nvPr/>
        </p:nvSpPr>
        <p:spPr>
          <a:xfrm>
            <a:off x="5498213" y="6854040"/>
            <a:ext cx="918002" cy="332954"/>
          </a:xfrm>
          <a:prstGeom prst="flowChartProcess">
            <a:avLst/>
          </a:prstGeom>
          <a:noFill/>
          <a:ln w="381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正方形/長方形 6"/>
          <p:cNvSpPr/>
          <p:nvPr/>
        </p:nvSpPr>
        <p:spPr>
          <a:xfrm>
            <a:off x="117000" y="1225723"/>
            <a:ext cx="6624000" cy="1030346"/>
          </a:xfrm>
          <a:prstGeom prst="rect">
            <a:avLst/>
          </a:prstGeom>
          <a:noFill/>
          <a:ln w="12700">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159" rtl="0" eaLnBrk="1" fontAlgn="auto" latinLnBrk="0" hangingPunct="1">
              <a:lnSpc>
                <a:spcPct val="11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治療と仕事の両立の観点から、より柔軟な所得保障ができるよう、「全世代対応型の社会保障制度を構築するための健康保険法等の一部を改正する法律（令和３年法律第</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66</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号）」により健康保険法等が改正されました。</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159" rtl="0" eaLnBrk="1" fontAlgn="auto" latinLnBrk="0" hangingPunct="1">
              <a:lnSpc>
                <a:spcPct val="11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この改正により令和４年１月１日から、傷病手当金の支給期間が通算化されます。</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1" name="正方形/長方形 40"/>
          <p:cNvSpPr/>
          <p:nvPr/>
        </p:nvSpPr>
        <p:spPr>
          <a:xfrm>
            <a:off x="175053" y="2674804"/>
            <a:ext cx="6696000" cy="323165"/>
          </a:xfrm>
          <a:prstGeom prst="rect">
            <a:avLst/>
          </a:prstGeom>
          <a:no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0" marR="0" lvl="0" indent="0" algn="l" defTabSz="591048" rtl="0" eaLnBrk="1" fontAlgn="auto" latinLnBrk="0" hangingPunct="1">
              <a:lnSpc>
                <a:spcPts val="1802"/>
              </a:lnSpc>
              <a:spcBef>
                <a:spcPts val="0"/>
              </a:spcBef>
              <a:spcAft>
                <a:spcPts val="701"/>
              </a:spcAft>
              <a:buClrTx/>
              <a:buSzTx/>
              <a:buFontTx/>
              <a:buNone/>
              <a:tabLst/>
              <a:defRPr/>
            </a:pPr>
            <a:r>
              <a:rPr kumimoji="0" lang="ja-JP" altLang="en-US"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a:t>
            </a:r>
            <a:r>
              <a:rPr kumimoji="0" lang="ja-JP" altLang="en-US" sz="1350" b="1" i="0" u="none" strike="noStrike" kern="1200" cap="none" spc="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傷病手当金の支給期間が、支給開始日から「通算して１年６か月」になります。</a:t>
            </a:r>
            <a:endParaRPr kumimoji="0" lang="en-US" altLang="ja-JP" sz="135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44" name="正方形/長方形 43"/>
          <p:cNvSpPr/>
          <p:nvPr/>
        </p:nvSpPr>
        <p:spPr>
          <a:xfrm>
            <a:off x="324418" y="3071576"/>
            <a:ext cx="6294694" cy="1026744"/>
          </a:xfrm>
          <a:prstGeom prst="rect">
            <a:avLst/>
          </a:prstGeom>
          <a:solidFill>
            <a:srgbClr val="FEDFE1"/>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・同一のケガや病気に関する傷病手当金の支給期間が、支給開始日から通算して</a:t>
            </a:r>
            <a:b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b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１年６か月に達する日まで対象となります。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・支給期間中に途中で就労するなど、傷病手当金が支給されない期間がある場合には、支給開始日から起算して１年６か月を超えても、繰り越して支給可能になります。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46" name="正方形/長方形 45"/>
          <p:cNvSpPr/>
          <p:nvPr/>
        </p:nvSpPr>
        <p:spPr>
          <a:xfrm>
            <a:off x="175054" y="4186641"/>
            <a:ext cx="6551007" cy="323165"/>
          </a:xfrm>
          <a:prstGeom prst="rect">
            <a:avLst/>
          </a:prstGeom>
          <a:no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marL="0" marR="0" lvl="0" indent="0" algn="l" defTabSz="591048" rtl="0" eaLnBrk="1" fontAlgn="auto" latinLnBrk="0" hangingPunct="1">
              <a:lnSpc>
                <a:spcPts val="1802"/>
              </a:lnSpc>
              <a:spcBef>
                <a:spcPts val="0"/>
              </a:spcBef>
              <a:spcAft>
                <a:spcPts val="701"/>
              </a:spcAft>
              <a:buClrTx/>
              <a:buSzTx/>
              <a:buFontTx/>
              <a:buNone/>
              <a:tabLst/>
              <a:defRPr/>
            </a:pPr>
            <a:r>
              <a:rPr kumimoji="0" lang="ja-JP" altLang="en-US"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rPr>
              <a:t>●この改正は、令和４年１月１日から施行されます。</a:t>
            </a:r>
            <a:endParaRPr kumimoji="0" lang="en-US" altLang="ja-JP" sz="1350" b="1" i="0" u="none" strike="noStrike" kern="1200" cap="none" spc="80" normalizeH="0" baseline="0" noProof="0" dirty="0">
              <a:ln>
                <a:noFill/>
              </a:ln>
              <a:solidFill>
                <a:srgbClr val="103185"/>
              </a:solidFill>
              <a:effectLst/>
              <a:uLnTx/>
              <a:uFillTx/>
              <a:latin typeface="Meiryo" panose="020B0604030504040204" pitchFamily="34" charset="-128"/>
              <a:ea typeface="Meiryo" panose="020B0604030504040204" pitchFamily="34" charset="-128"/>
              <a:cs typeface="Noto Sans CJK JP DemiLight" charset="-128"/>
            </a:endParaRPr>
          </a:p>
        </p:txBody>
      </p:sp>
      <p:sp>
        <p:nvSpPr>
          <p:cNvPr id="47" name="正方形/長方形 46"/>
          <p:cNvSpPr/>
          <p:nvPr/>
        </p:nvSpPr>
        <p:spPr>
          <a:xfrm>
            <a:off x="324418" y="4489023"/>
            <a:ext cx="6294694" cy="510016"/>
          </a:xfrm>
          <a:prstGeom prst="rect">
            <a:avLst/>
          </a:prstGeom>
          <a:solidFill>
            <a:srgbClr val="FEDFE1"/>
          </a:solidFill>
          <a:ln w="28575">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ctr"/>
          <a:lstStyle/>
          <a:p>
            <a:pPr marL="144000" marR="0" lvl="0" indent="-144000" algn="l" defTabSz="591048" rtl="0" eaLnBrk="1" fontAlgn="auto" latinLnBrk="0" hangingPunct="1">
              <a:lnSpc>
                <a:spcPct val="110000"/>
              </a:lnSpc>
              <a:spcBef>
                <a:spcPts val="600"/>
              </a:spcBef>
              <a:spcAft>
                <a:spcPts val="0"/>
              </a:spcAft>
              <a:buClrTx/>
              <a:buSzTx/>
              <a:buFontTx/>
              <a:buNone/>
              <a:tabLst/>
              <a:defRPr/>
            </a:pP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・令和３年</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12</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月</a:t>
            </a:r>
            <a: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31</a:t>
            </a: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日時点で、支給開始日から起算して１年６か月を経過していない</a:t>
            </a:r>
            <a:br>
              <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br>
            <a:r>
              <a:rPr kumimoji="0" lang="ja-JP" altLang="en-US"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rPr>
              <a:t>傷病手当金（令和２年７月２日以降に支給が開始された傷病手当金）が対象です。</a:t>
            </a:r>
            <a:endParaRPr kumimoji="0" lang="en-US" altLang="ja-JP" sz="1200" b="0" i="0" u="none" strike="noStrike" kern="1200" cap="none" spc="3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60" name="正方形/長方形 59">
            <a:extLst>
              <a:ext uri="{FF2B5EF4-FFF2-40B4-BE49-F238E27FC236}">
                <a16:creationId xmlns:a16="http://schemas.microsoft.com/office/drawing/2014/main" id="{003F7709-68C6-054E-B0A1-99BF5080B9EE}"/>
              </a:ext>
            </a:extLst>
          </p:cNvPr>
          <p:cNvSpPr/>
          <p:nvPr/>
        </p:nvSpPr>
        <p:spPr>
          <a:xfrm>
            <a:off x="3397033" y="9175424"/>
            <a:ext cx="1320799" cy="240066"/>
          </a:xfrm>
          <a:prstGeom prst="rect">
            <a:avLst/>
          </a:prstGeom>
          <a:ln>
            <a:noFill/>
          </a:ln>
        </p:spPr>
        <p:txBody>
          <a:bodyPr wrap="square" lIns="0" tIns="0" rIns="0" bIns="0">
            <a:spAutoFit/>
          </a:bodyP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通算</a:t>
            </a:r>
            <a:r>
              <a:rPr kumimoji="0" lang="en-US" altLang="ja-JP"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1</a:t>
            </a:r>
            <a:r>
              <a:rPr kumimoji="0" lang="ja-JP" altLang="en-US" sz="1200" b="1" i="0" u="none" strike="noStrike" kern="1200" cap="none" spc="238" normalizeH="0" baseline="0" noProof="0" dirty="0">
                <a:ln>
                  <a:noFill/>
                </a:ln>
                <a:solidFill>
                  <a:srgbClr val="FF0000"/>
                </a:solidFill>
                <a:effectLst/>
                <a:uLnTx/>
                <a:uFillTx/>
                <a:latin typeface="Meiryo" panose="020B0604030504040204" pitchFamily="34" charset="-128"/>
                <a:ea typeface="Meiryo" panose="020B0604030504040204" pitchFamily="34" charset="-128"/>
                <a:cs typeface="Noto Sans CJK JP DemiLight" charset="-128"/>
              </a:rPr>
              <a:t>年６か月</a:t>
            </a:r>
          </a:p>
        </p:txBody>
      </p:sp>
      <p:sp>
        <p:nvSpPr>
          <p:cNvPr id="62" name="フローチャート: 処理 61"/>
          <p:cNvSpPr/>
          <p:nvPr/>
        </p:nvSpPr>
        <p:spPr>
          <a:xfrm>
            <a:off x="5498213" y="8590486"/>
            <a:ext cx="918001" cy="359083"/>
          </a:xfrm>
          <a:prstGeom prst="flowChartProcess">
            <a:avLst/>
          </a:prstGeom>
          <a:noFill/>
          <a:ln w="381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3" name="フローチャート: 処理 62"/>
          <p:cNvSpPr/>
          <p:nvPr/>
        </p:nvSpPr>
        <p:spPr>
          <a:xfrm>
            <a:off x="3589433" y="8599871"/>
            <a:ext cx="936000" cy="360000"/>
          </a:xfrm>
          <a:prstGeom prst="flowChartProcess">
            <a:avLst/>
          </a:prstGeom>
          <a:noFill/>
          <a:ln w="127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65" name="カギ線コネクタ 64"/>
          <p:cNvCxnSpPr>
            <a:stCxn id="64" idx="2"/>
            <a:endCxn id="60" idx="0"/>
          </p:cNvCxnSpPr>
          <p:nvPr/>
        </p:nvCxnSpPr>
        <p:spPr>
          <a:xfrm rot="16200000" flipH="1">
            <a:off x="3013823" y="8131814"/>
            <a:ext cx="215552" cy="1871668"/>
          </a:xfrm>
          <a:prstGeom prst="bentConnector3">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cxnSp>
        <p:nvCxnSpPr>
          <p:cNvPr id="66" name="カギ線コネクタ 65"/>
          <p:cNvCxnSpPr>
            <a:stCxn id="62" idx="2"/>
            <a:endCxn id="60" idx="0"/>
          </p:cNvCxnSpPr>
          <p:nvPr/>
        </p:nvCxnSpPr>
        <p:spPr>
          <a:xfrm rot="5400000">
            <a:off x="4894397" y="8112606"/>
            <a:ext cx="225855" cy="1899781"/>
          </a:xfrm>
          <a:prstGeom prst="bentConnector3">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a:stCxn id="63" idx="2"/>
            <a:endCxn id="60" idx="0"/>
          </p:cNvCxnSpPr>
          <p:nvPr/>
        </p:nvCxnSpPr>
        <p:spPr>
          <a:xfrm>
            <a:off x="4057433" y="8959871"/>
            <a:ext cx="0" cy="215553"/>
          </a:xfrm>
          <a:prstGeom prst="line">
            <a:avLst/>
          </a:prstGeom>
          <a:ln w="38100">
            <a:solidFill>
              <a:srgbClr val="EA544F"/>
            </a:solidFill>
          </a:ln>
        </p:spPr>
        <p:style>
          <a:lnRef idx="1">
            <a:schemeClr val="accent1"/>
          </a:lnRef>
          <a:fillRef idx="0">
            <a:schemeClr val="accent1"/>
          </a:fillRef>
          <a:effectRef idx="0">
            <a:schemeClr val="accent1"/>
          </a:effectRef>
          <a:fontRef idx="minor">
            <a:schemeClr val="tx1"/>
          </a:fontRef>
        </p:style>
      </p:cxnSp>
      <p:pic>
        <p:nvPicPr>
          <p:cNvPr id="58" name="図 57"/>
          <p:cNvPicPr>
            <a:picLocks noChangeAspect="1"/>
          </p:cNvPicPr>
          <p:nvPr/>
        </p:nvPicPr>
        <p:blipFill>
          <a:blip r:embed="rId2"/>
          <a:stretch>
            <a:fillRect/>
          </a:stretch>
        </p:blipFill>
        <p:spPr>
          <a:xfrm rot="16200000">
            <a:off x="2838179" y="-2838185"/>
            <a:ext cx="1181638" cy="6858004"/>
          </a:xfrm>
          <a:prstGeom prst="rect">
            <a:avLst/>
          </a:prstGeom>
        </p:spPr>
      </p:pic>
      <p:sp>
        <p:nvSpPr>
          <p:cNvPr id="42" name="正方形/長方形 41">
            <a:extLst>
              <a:ext uri="{FF2B5EF4-FFF2-40B4-BE49-F238E27FC236}">
                <a16:creationId xmlns:a16="http://schemas.microsoft.com/office/drawing/2014/main" id="{BBF3C642-8A86-5746-8D2F-F1857509C015}"/>
              </a:ext>
            </a:extLst>
          </p:cNvPr>
          <p:cNvSpPr/>
          <p:nvPr/>
        </p:nvSpPr>
        <p:spPr>
          <a:xfrm>
            <a:off x="0" y="377919"/>
            <a:ext cx="6858000" cy="822515"/>
          </a:xfrm>
          <a:prstGeom prst="rect">
            <a:avLst/>
          </a:prstGeom>
          <a:noFill/>
        </p:spPr>
        <p:txBody>
          <a:bodyPr wrap="square" lIns="108000" tIns="72000" rIns="108000" bIns="72000">
            <a:spAutoFit/>
          </a:bodyPr>
          <a:lstStyle/>
          <a:p>
            <a:pPr marL="0" marR="0" lvl="0" indent="0" algn="ctr" defTabSz="457159" rtl="0" eaLnBrk="1" fontAlgn="auto" latinLnBrk="0" hangingPunct="1">
              <a:lnSpc>
                <a:spcPct val="110000"/>
              </a:lnSpc>
              <a:spcBef>
                <a:spcPts val="600"/>
              </a:spcBef>
              <a:spcAft>
                <a:spcPts val="0"/>
              </a:spcAft>
              <a:buClrTx/>
              <a:buSzTx/>
              <a:buFontTx/>
              <a:buNone/>
              <a:tabLst/>
              <a:defRPr/>
            </a:pPr>
            <a:r>
              <a:rPr kumimoji="0" lang="ja-JP" altLang="en-US" sz="18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t>令和４年１月１日から</a:t>
            </a:r>
            <a:br>
              <a:rPr kumimoji="0" lang="en-US" altLang="ja-JP" sz="18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br>
            <a:r>
              <a:rPr kumimoji="0" lang="ja-JP" altLang="en-US" sz="2200" b="1"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cs typeface="+mn-cs"/>
              </a:rPr>
              <a:t>健康保険の傷病手当金の支給期間が通算化されます</a:t>
            </a:r>
          </a:p>
        </p:txBody>
      </p:sp>
      <p:sp>
        <p:nvSpPr>
          <p:cNvPr id="73" name="正方形/長方形 72"/>
          <p:cNvSpPr/>
          <p:nvPr/>
        </p:nvSpPr>
        <p:spPr>
          <a:xfrm>
            <a:off x="117000" y="2559282"/>
            <a:ext cx="6624000" cy="2700000"/>
          </a:xfrm>
          <a:prstGeom prst="rect">
            <a:avLst/>
          </a:prstGeom>
          <a:noFill/>
          <a:ln w="28575">
            <a:solidFill>
              <a:srgbClr val="103185"/>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48" marR="0" lvl="0" indent="-171448" algn="l" defTabSz="591048" rtl="0" eaLnBrk="1" fontAlgn="auto" latinLnBrk="0" hangingPunct="1">
              <a:lnSpc>
                <a:spcPts val="1802"/>
              </a:lnSpc>
              <a:spcBef>
                <a:spcPts val="0"/>
              </a:spcBef>
              <a:spcAft>
                <a:spcPts val="701"/>
              </a:spcAft>
              <a:buClrTx/>
              <a:buSzTx/>
              <a:buFont typeface="Wingdings" panose="05000000000000000000" pitchFamily="2" charset="2"/>
              <a:buChar char="Ø"/>
              <a:tabLst/>
              <a:defRPr/>
            </a:pPr>
            <a:endParaRPr kumimoji="0" lang="en-US" altLang="ja-JP" sz="1200" b="0" i="0" u="none" strike="noStrike" kern="1200" cap="none" spc="0" normalizeH="0" baseline="0" noProof="0" dirty="0">
              <a:ln>
                <a:noFill/>
              </a:ln>
              <a:solidFill>
                <a:prstClr val="black"/>
              </a:solidFill>
              <a:effectLst/>
              <a:uLnTx/>
              <a:uFillTx/>
              <a:latin typeface="Meiryo" panose="020B0604030504040204" pitchFamily="34" charset="-128"/>
              <a:ea typeface="Meiryo" panose="020B0604030504040204" pitchFamily="34" charset="-128"/>
              <a:cs typeface="+mn-cs"/>
            </a:endParaRPr>
          </a:p>
        </p:txBody>
      </p:sp>
      <p:sp>
        <p:nvSpPr>
          <p:cNvPr id="50" name="角丸四角形 49">
            <a:extLst>
              <a:ext uri="{FF2B5EF4-FFF2-40B4-BE49-F238E27FC236}">
                <a16:creationId xmlns:a16="http://schemas.microsoft.com/office/drawing/2014/main" id="{053B0485-00BC-3E4F-B797-35CB015D43DD}"/>
              </a:ext>
            </a:extLst>
          </p:cNvPr>
          <p:cNvSpPr/>
          <p:nvPr/>
        </p:nvSpPr>
        <p:spPr>
          <a:xfrm>
            <a:off x="101422" y="2251650"/>
            <a:ext cx="1695985" cy="381311"/>
          </a:xfrm>
          <a:prstGeom prst="roundRect">
            <a:avLst>
              <a:gd name="adj" fmla="val 0"/>
            </a:avLst>
          </a:prstGeom>
          <a:solidFill>
            <a:srgbClr val="103185"/>
          </a:solidFill>
          <a:ln w="76200">
            <a:solidFill>
              <a:srgbClr val="FFFFFF"/>
            </a:solidFill>
          </a:ln>
        </p:spPr>
        <p:txBody>
          <a:bodyPr anchor="ctr"/>
          <a:lstStyle/>
          <a:p>
            <a:pPr marL="0" marR="0" lvl="0" indent="0" algn="ctr" defTabSz="591048" rtl="0" eaLnBrk="1" fontAlgn="auto" latinLnBrk="0" hangingPunct="1">
              <a:lnSpc>
                <a:spcPct val="130000"/>
              </a:lnSpc>
              <a:spcBef>
                <a:spcPts val="0"/>
              </a:spcBef>
              <a:spcAft>
                <a:spcPts val="795"/>
              </a:spcAft>
              <a:buClrTx/>
              <a:buSzTx/>
              <a:buFontTx/>
              <a:buNone/>
              <a:tabLst/>
              <a:defRPr/>
            </a:pPr>
            <a:r>
              <a:rPr kumimoji="0" lang="ja-JP" altLang="en-US" sz="1400" b="1" i="0" u="none" strike="noStrike" kern="0" cap="none" spc="238" normalizeH="0" baseline="0" noProof="0" dirty="0">
                <a:ln>
                  <a:noFill/>
                </a:ln>
                <a:solidFill>
                  <a:srgbClr val="FFFFFF"/>
                </a:solidFill>
                <a:effectLst/>
                <a:uLnTx/>
                <a:uFillTx/>
                <a:latin typeface="メイリオ"/>
                <a:ea typeface="メイリオ"/>
                <a:cs typeface="Noto Sans CJK JP DemiLight" charset="-128"/>
              </a:rPr>
              <a:t>改正のポイント</a:t>
            </a:r>
          </a:p>
        </p:txBody>
      </p:sp>
      <p:sp>
        <p:nvSpPr>
          <p:cNvPr id="3" name="正方形/長方形 2"/>
          <p:cNvSpPr/>
          <p:nvPr/>
        </p:nvSpPr>
        <p:spPr>
          <a:xfrm>
            <a:off x="5082077" y="7415226"/>
            <a:ext cx="1769648" cy="384977"/>
          </a:xfrm>
          <a:prstGeom prst="rect">
            <a:avLst/>
          </a:prstGeom>
          <a:solidFill>
            <a:schemeClr val="bg1"/>
          </a:solidFill>
        </p:spPr>
        <p:txBody>
          <a:bodyPr wrap="square">
            <a:spAutoFit/>
          </a:bodyPr>
          <a:lstStyle/>
          <a:p>
            <a:pPr marL="0" marR="0" lvl="0" indent="0" algn="l" defTabSz="914392" rtl="0" eaLnBrk="1" fontAlgn="auto" latinLnBrk="0" hangingPunct="1">
              <a:lnSpc>
                <a:spcPct val="100000"/>
              </a:lnSpc>
              <a:spcBef>
                <a:spcPts val="0"/>
              </a:spcBef>
              <a:spcAft>
                <a:spcPts val="0"/>
              </a:spcAft>
              <a:buClrTx/>
              <a:buSzTx/>
              <a:buFontTx/>
              <a:buNone/>
              <a:tabLst/>
              <a:defRPr/>
            </a:pPr>
            <a:r>
              <a:rPr kumimoji="1" lang="en-US" altLang="ja-JP"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a:t>
            </a: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支給開始日から</a:t>
            </a:r>
            <a:r>
              <a:rPr kumimoji="1" lang="ja-JP" altLang="en-US" sz="951" b="1" i="0" u="sng"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起算して</a:t>
            </a:r>
            <a:endParaRPr kumimoji="1" lang="en-US" altLang="ja-JP" sz="951" b="1" i="0" u="sng"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endParaRPr>
          </a:p>
          <a:p>
            <a:pPr marL="0" marR="0" lvl="0" indent="0" algn="l" defTabSz="914392" rtl="0" eaLnBrk="1" fontAlgn="auto" latinLnBrk="0" hangingPunct="1">
              <a:lnSpc>
                <a:spcPct val="100000"/>
              </a:lnSpc>
              <a:spcBef>
                <a:spcPts val="0"/>
              </a:spcBef>
              <a:spcAft>
                <a:spcPts val="0"/>
              </a:spcAft>
              <a:buClrTx/>
              <a:buSzTx/>
              <a:buFontTx/>
              <a:buNone/>
              <a:tabLst/>
              <a:defRPr/>
            </a:pP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　１年６か月</a:t>
            </a:r>
            <a:r>
              <a:rPr kumimoji="1" lang="ja-JP" altLang="en-US" sz="951" b="0" i="0" u="none" strike="noStrike" kern="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rPr>
              <a:t>経過後</a:t>
            </a:r>
            <a:r>
              <a:rPr kumimoji="1" lang="ja-JP" altLang="en-US" sz="951" b="0" i="0" u="none" strike="noStrike" kern="0" cap="none" spc="0" normalizeH="0" baseline="0" noProof="0" dirty="0">
                <a:ln>
                  <a:noFill/>
                </a:ln>
                <a:solidFill>
                  <a:srgbClr val="103185"/>
                </a:solidFill>
                <a:effectLst/>
                <a:uLnTx/>
                <a:uFillTx/>
                <a:latin typeface="メイリオ" panose="020B0604030504040204" pitchFamily="50" charset="-128"/>
                <a:ea typeface="メイリオ" panose="020B0604030504040204" pitchFamily="50" charset="-128"/>
                <a:cs typeface="+mn-cs"/>
              </a:rPr>
              <a:t>は不支給</a:t>
            </a:r>
          </a:p>
        </p:txBody>
      </p:sp>
      <p:cxnSp>
        <p:nvCxnSpPr>
          <p:cNvPr id="80" name="直線コネクタ 79"/>
          <p:cNvCxnSpPr/>
          <p:nvPr/>
        </p:nvCxnSpPr>
        <p:spPr>
          <a:xfrm>
            <a:off x="1708765" y="8311424"/>
            <a:ext cx="0" cy="86400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4" name="フローチャート: 処理 63"/>
          <p:cNvSpPr/>
          <p:nvPr/>
        </p:nvSpPr>
        <p:spPr>
          <a:xfrm>
            <a:off x="1708765" y="8599872"/>
            <a:ext cx="954000" cy="360000"/>
          </a:xfrm>
          <a:prstGeom prst="flowChartProcess">
            <a:avLst/>
          </a:prstGeom>
          <a:noFill/>
          <a:ln w="12700">
            <a:solidFill>
              <a:srgbClr val="EA54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59" rtl="0" eaLnBrk="1" fontAlgn="auto" latinLnBrk="0" hangingPunct="1">
              <a:lnSpc>
                <a:spcPct val="100000"/>
              </a:lnSpc>
              <a:spcBef>
                <a:spcPts val="0"/>
              </a:spcBef>
              <a:spcAft>
                <a:spcPts val="0"/>
              </a:spcAft>
              <a:buClrTx/>
              <a:buSzTx/>
              <a:buFontTx/>
              <a:buNone/>
              <a:tabLst/>
              <a:defRPr/>
            </a:pPr>
            <a:endParaRPr kumimoji="1" lang="ja-JP" altLang="en-US" sz="1802"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8" name="タイトル 1"/>
          <p:cNvSpPr txBox="1">
            <a:spLocks/>
          </p:cNvSpPr>
          <p:nvPr/>
        </p:nvSpPr>
        <p:spPr>
          <a:xfrm>
            <a:off x="3874168" y="18712"/>
            <a:ext cx="2706475" cy="389392"/>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報徳同栄健康保険組合からのお知らせ</a:t>
            </a:r>
          </a:p>
        </p:txBody>
      </p:sp>
      <p:sp>
        <p:nvSpPr>
          <p:cNvPr id="68" name="角丸四角形 67"/>
          <p:cNvSpPr/>
          <p:nvPr/>
        </p:nvSpPr>
        <p:spPr>
          <a:xfrm>
            <a:off x="175053" y="9515726"/>
            <a:ext cx="6594943" cy="333548"/>
          </a:xfrm>
          <a:prstGeom prst="roundRect">
            <a:avLst>
              <a:gd name="adj" fmla="val 0"/>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1050" b="1" dirty="0">
                <a:solidFill>
                  <a:srgbClr val="103185"/>
                </a:solidFill>
                <a:latin typeface="メイリオ" panose="020B0604030504040204" pitchFamily="50" charset="-128"/>
                <a:ea typeface="メイリオ" panose="020B0604030504040204" pitchFamily="50" charset="-128"/>
              </a:rPr>
              <a:t>お手続きの詳細については、健保松下までお問い合わせください。</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94643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357</Words>
  <Application>Microsoft Office PowerPoint</Application>
  <PresentationFormat>A4 210 x 297 mm</PresentationFormat>
  <Paragraphs>52</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Noto Sans CJK JP DemiLight</vt:lpstr>
      <vt:lpstr>Meiryo</vt:lpstr>
      <vt:lpstr>Meiryo</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2021-11-19T08:14:58Z</dcterms:created>
  <dcterms:modified xsi:type="dcterms:W3CDTF">2021-12-26T23:19:10Z</dcterms:modified>
</cp:coreProperties>
</file>